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98" r:id="rId4"/>
    <p:sldId id="287" r:id="rId5"/>
    <p:sldId id="293" r:id="rId6"/>
    <p:sldId id="294" r:id="rId7"/>
    <p:sldId id="295" r:id="rId8"/>
    <p:sldId id="296" r:id="rId9"/>
    <p:sldId id="297" r:id="rId10"/>
    <p:sldId id="275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128" autoAdjust="0"/>
    <p:restoredTop sz="94660"/>
  </p:normalViewPr>
  <p:slideViewPr>
    <p:cSldViewPr>
      <p:cViewPr varScale="1">
        <p:scale>
          <a:sx n="103" d="100"/>
          <a:sy n="103" d="100"/>
        </p:scale>
        <p:origin x="-2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FC49619B-04B5-40EB-AE8E-809683A2E72B}" type="datetimeFigureOut">
              <a:rPr lang="ru-RU"/>
              <a:pPr>
                <a:defRPr/>
              </a:pPr>
              <a:t>13.09.2019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8E338EBD-5C36-4A05-8110-AAA638B171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376A8ED-F50D-4D13-8D8D-18DCC77803F4}" type="slidenum">
              <a:rPr lang="ru-RU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0"/>
          <p:cNvSpPr>
            <a:spLocks noChangeArrowheads="1"/>
          </p:cNvSpPr>
          <p:nvPr/>
        </p:nvSpPr>
        <p:spPr bwMode="gray">
          <a:xfrm>
            <a:off x="0" y="6562725"/>
            <a:ext cx="9144000" cy="304800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chemeClr val="tx2">
                  <a:gamma/>
                  <a:shade val="38039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cs typeface="+mn-cs"/>
            </a:endParaRPr>
          </a:p>
        </p:txBody>
      </p:sp>
      <p:sp>
        <p:nvSpPr>
          <p:cNvPr id="5" name="Line 21"/>
          <p:cNvSpPr>
            <a:spLocks noChangeShapeType="1"/>
          </p:cNvSpPr>
          <p:nvPr/>
        </p:nvSpPr>
        <p:spPr bwMode="auto">
          <a:xfrm>
            <a:off x="0" y="6553200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cs typeface="+mn-cs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914400" y="2286000"/>
            <a:ext cx="7304088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4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762000" y="1600200"/>
            <a:ext cx="7620000" cy="682625"/>
          </a:xfrm>
        </p:spPr>
        <p:txBody>
          <a:bodyPr/>
          <a:lstStyle>
            <a:lvl1pPr>
              <a:defRPr sz="4400" b="1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534150"/>
            <a:ext cx="21336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534150"/>
            <a:ext cx="28956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534150"/>
            <a:ext cx="21336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CE4EF41-6A74-450D-B888-CE5DC8AA54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14AAE5-5D8E-4D1B-B241-7131095EDC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FE97FC-ADAC-48EB-86CA-838C0AED3C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609600"/>
            <a:ext cx="6248400" cy="4873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19200"/>
            <a:ext cx="8229600" cy="5105400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7BAB66-3909-4319-8420-C5E0B7AE9A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804E6-46D5-49B6-A6CB-69A867C772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A92559-5AE5-4041-918E-BE928CCE19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78FF86-5895-418D-830C-83BFF142F6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034657-0289-47B1-A81A-D6E1981473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BA3D97-92E9-4F0E-B1B4-6DD5E3E18B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B70EAC-0921-4FFC-B095-97E9CFB239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A9245-00A4-40EA-B577-234A7E208B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0051CD-1D9C-42FB-9EFF-ED324EE98D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17"/>
          <p:cNvGraphicFramePr>
            <a:graphicFrameLocks noChangeAspect="1"/>
          </p:cNvGraphicFramePr>
          <p:nvPr/>
        </p:nvGraphicFramePr>
        <p:xfrm>
          <a:off x="0" y="0"/>
          <a:ext cx="9144000" cy="1123950"/>
        </p:xfrm>
        <a:graphic>
          <a:graphicData uri="http://schemas.openxmlformats.org/presentationml/2006/ole">
            <p:oleObj spid="_x0000_s1026" name="Image" r:id="rId15" imgW="10793651" imgH="1498413" progId="">
              <p:embed/>
            </p:oleObj>
          </a:graphicData>
        </a:graphic>
      </p:graphicFrame>
      <p:sp>
        <p:nvSpPr>
          <p:cNvPr id="1042" name="Rectangle 18"/>
          <p:cNvSpPr>
            <a:spLocks noChangeArrowheads="1"/>
          </p:cNvSpPr>
          <p:nvPr/>
        </p:nvSpPr>
        <p:spPr bwMode="gray">
          <a:xfrm>
            <a:off x="304800" y="609600"/>
            <a:ext cx="8839200" cy="533400"/>
          </a:xfrm>
          <a:prstGeom prst="rect">
            <a:avLst/>
          </a:prstGeom>
          <a:gradFill rotWithShape="1">
            <a:gsLst>
              <a:gs pos="0">
                <a:srgbClr val="FFFFFF">
                  <a:alpha val="0"/>
                </a:srgb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cs typeface="+mn-cs"/>
            </a:endParaRPr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gray">
          <a:xfrm>
            <a:off x="9525" y="1114425"/>
            <a:ext cx="9144000" cy="76200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chemeClr val="tx2">
                  <a:gamma/>
                  <a:shade val="38039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cs typeface="+mn-cs"/>
            </a:endParaRP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2296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28832B6A-673F-43B3-869E-798A9913D6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4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2438400" y="609600"/>
            <a:ext cx="62484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securitylab.ru/software/301944.php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curitylab.ru/upload/iblock/51021c813e17e48872b639aa8a055600.png" TargetMode="External"/><Relationship Id="rId2" Type="http://schemas.openxmlformats.org/officeDocument/2006/relationships/hyperlink" Target="http://soft.mail.ru/program_page.php?grp=5382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soft.mail.ru/program_page.php?grp=47967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securitylab.ru/software/240522.php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securitylab.ru/software/273998.php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85813" y="785813"/>
            <a:ext cx="7620000" cy="682625"/>
          </a:xfrm>
        </p:spPr>
        <p:txBody>
          <a:bodyPr/>
          <a:lstStyle/>
          <a:p>
            <a:r>
              <a:rPr lang="ru-RU" dirty="0" smtClean="0"/>
              <a:t>БЕЗОПАСНОСТЬ ДЕТЕЙ  В ИНТЕРНЕТЕ </a:t>
            </a:r>
            <a:endParaRPr lang="en-US" dirty="0" smtClean="0">
              <a:solidFill>
                <a:schemeClr val="tx2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2857496"/>
            <a:ext cx="4445714" cy="325278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600200" y="2590800"/>
            <a:ext cx="6019800" cy="381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 smtClean="0"/>
              <a:t>www.themegallery.com</a:t>
            </a:r>
          </a:p>
        </p:txBody>
      </p:sp>
      <p:sp>
        <p:nvSpPr>
          <p:cNvPr id="30723" name="WordArt 3"/>
          <p:cNvSpPr>
            <a:spLocks noChangeArrowheads="1" noChangeShapeType="1" noTextEdit="1"/>
          </p:cNvSpPr>
          <p:nvPr/>
        </p:nvSpPr>
        <p:spPr bwMode="gray">
          <a:xfrm>
            <a:off x="2133600" y="1676400"/>
            <a:ext cx="5029200" cy="762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5400" b="1" kern="1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accent1"/>
                    </a:gs>
                    <a:gs pos="100000">
                      <a:schemeClr val="tx1"/>
                    </a:gs>
                  </a:gsLst>
                  <a:lin ang="0" scaled="1"/>
                </a:gradFill>
                <a:effectLst>
                  <a:outerShdw dist="71842" dir="2700000" algn="ctr" rotWithShape="0">
                    <a:schemeClr val="bg2">
                      <a:alpha val="50000"/>
                    </a:schemeClr>
                  </a:outerShdw>
                </a:effectLst>
                <a:latin typeface="Verdana"/>
                <a:ea typeface="Verdana"/>
                <a:cs typeface="Verdana"/>
              </a:rPr>
              <a:t>Спасибо!</a:t>
            </a: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white">
          <a:xfrm>
            <a:off x="1524000" y="5181600"/>
            <a:ext cx="7086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 typeface="Wingdings" pitchFamily="2" charset="2"/>
              <a:buNone/>
            </a:pPr>
            <a:r>
              <a:rPr lang="en-US" sz="2000">
                <a:solidFill>
                  <a:schemeClr val="tx2"/>
                </a:solidFill>
              </a:rPr>
              <a:t>www.themegallery.com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428875" y="285750"/>
            <a:ext cx="6248400" cy="487363"/>
          </a:xfrm>
        </p:spPr>
        <p:txBody>
          <a:bodyPr/>
          <a:lstStyle/>
          <a:p>
            <a:r>
              <a:rPr lang="ru-RU" b="1" smtClean="0"/>
              <a:t>Опасности, с которыми дети могут столкнуться в Сети</a:t>
            </a:r>
            <a:endParaRPr lang="en-US" smtClean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371600"/>
            <a:ext cx="8643938" cy="5105400"/>
          </a:xfrm>
        </p:spPr>
        <p:txBody>
          <a:bodyPr/>
          <a:lstStyle/>
          <a:p>
            <a:pPr>
              <a:defRPr/>
            </a:pPr>
            <a:r>
              <a:rPr lang="ru-RU" sz="1800" b="1" dirty="0"/>
              <a:t>Д</a:t>
            </a:r>
            <a:r>
              <a:rPr lang="ru-RU" sz="1800" b="1" dirty="0" smtClean="0"/>
              <a:t>оступ </a:t>
            </a:r>
            <a:r>
              <a:rPr lang="ru-RU" sz="1800" b="1" dirty="0"/>
              <a:t>к неподходящей </a:t>
            </a:r>
            <a:r>
              <a:rPr lang="ru-RU" sz="1800" b="1" dirty="0" smtClean="0"/>
              <a:t>информации:</a:t>
            </a:r>
            <a:endParaRPr lang="ru-RU" sz="1800" b="1" dirty="0"/>
          </a:p>
          <a:p>
            <a:pPr lvl="1">
              <a:defRPr/>
            </a:pPr>
            <a:r>
              <a:rPr lang="ru-RU" sz="1200" b="1" dirty="0">
                <a:ea typeface="+mn-ea"/>
                <a:cs typeface="+mn-cs"/>
              </a:rPr>
              <a:t>сайты, посвященные продаже контрабандных товаров или другой незаконной деятельности;</a:t>
            </a:r>
          </a:p>
          <a:p>
            <a:pPr lvl="1">
              <a:defRPr/>
            </a:pPr>
            <a:r>
              <a:rPr lang="ru-RU" sz="1200" b="1" dirty="0" smtClean="0">
                <a:ea typeface="+mn-ea"/>
                <a:cs typeface="+mn-cs"/>
              </a:rPr>
              <a:t>сайты</a:t>
            </a:r>
            <a:r>
              <a:rPr lang="ru-RU" sz="1200" b="1" dirty="0">
                <a:ea typeface="+mn-ea"/>
                <a:cs typeface="+mn-cs"/>
              </a:rPr>
              <a:t>, размещающие изображения порнографического или иного неприемлемого сексуального </a:t>
            </a:r>
            <a:r>
              <a:rPr lang="ru-RU" sz="1200" b="1" dirty="0" err="1">
                <a:ea typeface="+mn-ea"/>
                <a:cs typeface="+mn-cs"/>
              </a:rPr>
              <a:t>контента</a:t>
            </a:r>
            <a:r>
              <a:rPr lang="ru-RU" sz="1200" b="1" dirty="0">
                <a:ea typeface="+mn-ea"/>
                <a:cs typeface="+mn-cs"/>
              </a:rPr>
              <a:t>, к которым дети могут легко получить доступ;</a:t>
            </a:r>
          </a:p>
          <a:p>
            <a:pPr lvl="1">
              <a:defRPr/>
            </a:pPr>
            <a:r>
              <a:rPr lang="ru-RU" sz="1200" b="1" dirty="0">
                <a:ea typeface="+mn-ea"/>
                <a:cs typeface="+mn-cs"/>
              </a:rPr>
              <a:t>сайты с рекламой табака и алкоголя;</a:t>
            </a:r>
          </a:p>
          <a:p>
            <a:pPr lvl="1">
              <a:defRPr/>
            </a:pPr>
            <a:r>
              <a:rPr lang="ru-RU" sz="1200" b="1" dirty="0">
                <a:ea typeface="+mn-ea"/>
                <a:cs typeface="+mn-cs"/>
              </a:rPr>
              <a:t>сайты, посвященные изготовлению взрывчатых веществ;</a:t>
            </a:r>
          </a:p>
          <a:p>
            <a:pPr lvl="1">
              <a:defRPr/>
            </a:pPr>
            <a:r>
              <a:rPr lang="ru-RU" sz="1200" b="1" dirty="0">
                <a:ea typeface="+mn-ea"/>
                <a:cs typeface="+mn-cs"/>
              </a:rPr>
              <a:t>сайты, пропагандирующие наркотики;</a:t>
            </a:r>
          </a:p>
          <a:p>
            <a:pPr lvl="1">
              <a:defRPr/>
            </a:pPr>
            <a:r>
              <a:rPr lang="ru-RU" sz="1200" b="1" dirty="0">
                <a:ea typeface="+mn-ea"/>
                <a:cs typeface="+mn-cs"/>
              </a:rPr>
              <a:t>сайты, пропагандирующие </a:t>
            </a:r>
            <a:r>
              <a:rPr lang="ru-RU" sz="1200" b="1" dirty="0" smtClean="0">
                <a:ea typeface="+mn-ea"/>
                <a:cs typeface="+mn-cs"/>
              </a:rPr>
              <a:t>насилие </a:t>
            </a:r>
            <a:r>
              <a:rPr lang="ru-RU" sz="1200" b="1" dirty="0">
                <a:ea typeface="+mn-ea"/>
                <a:cs typeface="+mn-cs"/>
              </a:rPr>
              <a:t>и нетерпимость;</a:t>
            </a:r>
          </a:p>
          <a:p>
            <a:pPr lvl="1">
              <a:defRPr/>
            </a:pPr>
            <a:r>
              <a:rPr lang="ru-RU" sz="1200" b="1" dirty="0">
                <a:ea typeface="+mn-ea"/>
                <a:cs typeface="+mn-cs"/>
              </a:rPr>
              <a:t>сайты, публикующие  дезинформацию;</a:t>
            </a:r>
          </a:p>
          <a:p>
            <a:pPr lvl="1">
              <a:defRPr/>
            </a:pPr>
            <a:r>
              <a:rPr lang="ru-RU" sz="1200" b="1" dirty="0">
                <a:ea typeface="+mn-ea"/>
                <a:cs typeface="+mn-cs"/>
              </a:rPr>
              <a:t>сайты, где продают оружие, наркотики, отравляющие вещества, алкоголь;</a:t>
            </a:r>
          </a:p>
          <a:p>
            <a:pPr lvl="1">
              <a:defRPr/>
            </a:pPr>
            <a:r>
              <a:rPr lang="ru-RU" sz="1200" b="1" dirty="0">
                <a:ea typeface="+mn-ea"/>
                <a:cs typeface="+mn-cs"/>
              </a:rPr>
              <a:t>сайты, позволяющие детям принимать участие в азартных играх </a:t>
            </a:r>
            <a:r>
              <a:rPr lang="ru-RU" sz="1200" b="1" dirty="0" err="1">
                <a:ea typeface="+mn-ea"/>
                <a:cs typeface="+mn-cs"/>
              </a:rPr>
              <a:t>онлайн</a:t>
            </a:r>
            <a:r>
              <a:rPr lang="ru-RU" sz="1200" b="1" dirty="0">
                <a:ea typeface="+mn-ea"/>
                <a:cs typeface="+mn-cs"/>
              </a:rPr>
              <a:t>;</a:t>
            </a:r>
          </a:p>
          <a:p>
            <a:pPr lvl="1">
              <a:defRPr/>
            </a:pPr>
            <a:r>
              <a:rPr lang="ru-RU" sz="1200" b="1" dirty="0">
                <a:ea typeface="+mn-ea"/>
                <a:cs typeface="+mn-cs"/>
              </a:rPr>
              <a:t>сайты, на которых могут собирать и продавать частную информацию о Ваших детях и Вашей семье. </a:t>
            </a:r>
          </a:p>
          <a:p>
            <a:pPr lvl="1">
              <a:buFont typeface="Wingdings" pitchFamily="2" charset="2"/>
              <a:buNone/>
              <a:defRPr/>
            </a:pPr>
            <a:r>
              <a:rPr lang="en-US" sz="1600" dirty="0"/>
              <a:t/>
            </a:r>
            <a:br>
              <a:rPr lang="en-US" sz="1600" dirty="0"/>
            </a:br>
            <a:endParaRPr lang="en-US" sz="1600" dirty="0"/>
          </a:p>
        </p:txBody>
      </p:sp>
      <p:pic>
        <p:nvPicPr>
          <p:cNvPr id="717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4286250"/>
            <a:ext cx="3321050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857625" y="4500563"/>
            <a:ext cx="5072063" cy="18161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1600" b="1" dirty="0"/>
              <a:t>Любопытная детская природа может завести их на сайты расистского, дискриминационного, сексуального, насильственного содержания или на сайты, содержащие материалы, побуждающие ребенка к действиям, которые могут поставить под угрозу его психологическое или физическое здоровье.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/>
          <a:srcRect b="10211"/>
          <a:stretch>
            <a:fillRect/>
          </a:stretch>
        </p:blipFill>
        <p:spPr bwMode="auto">
          <a:xfrm>
            <a:off x="0" y="1143000"/>
            <a:ext cx="9144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/>
              <a:t>Пять советов по безопасности при работе на общедоступном компьютере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/>
          </a:p>
        </p:txBody>
      </p:sp>
      <p:sp>
        <p:nvSpPr>
          <p:cNvPr id="2457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ru-RU" sz="1800" i="1" dirty="0" smtClean="0"/>
          </a:p>
          <a:p>
            <a:pPr>
              <a:buFont typeface="Wingdings" pitchFamily="2" charset="2"/>
              <a:buNone/>
            </a:pPr>
            <a:r>
              <a:rPr lang="ru-RU" sz="1800" i="1" dirty="0" smtClean="0"/>
              <a:t>1. Не сохраняйте свои учетные данные для входа в систему</a:t>
            </a:r>
            <a:r>
              <a:rPr lang="ru-RU" sz="1800" dirty="0" smtClean="0"/>
              <a:t>. </a:t>
            </a:r>
          </a:p>
          <a:p>
            <a:pPr>
              <a:buFont typeface="Wingdings" pitchFamily="2" charset="2"/>
              <a:buNone/>
            </a:pPr>
            <a:r>
              <a:rPr lang="ru-RU" sz="1800" dirty="0" smtClean="0"/>
              <a:t> 2. </a:t>
            </a:r>
            <a:r>
              <a:rPr lang="ru-RU" sz="1800" i="1" dirty="0" smtClean="0"/>
              <a:t>Не оставляйте без присмотра компьютер с важными сведениями на экране</a:t>
            </a:r>
            <a:r>
              <a:rPr lang="ru-RU" sz="1800" b="1" dirty="0" smtClean="0"/>
              <a:t>.</a:t>
            </a:r>
            <a:r>
              <a:rPr lang="ru-RU" sz="1800" dirty="0" smtClean="0"/>
              <a:t> </a:t>
            </a:r>
          </a:p>
          <a:p>
            <a:pPr>
              <a:buFont typeface="Wingdings" pitchFamily="2" charset="2"/>
              <a:buNone/>
            </a:pPr>
            <a:r>
              <a:rPr lang="ru-RU" sz="1800" i="1" dirty="0" smtClean="0"/>
              <a:t>3.Заметайте свои следы</a:t>
            </a:r>
            <a:r>
              <a:rPr lang="ru-RU" sz="1800" b="1" dirty="0" smtClean="0"/>
              <a:t>.</a:t>
            </a:r>
            <a:r>
              <a:rPr lang="ru-RU" sz="1800" dirty="0" smtClean="0"/>
              <a:t> </a:t>
            </a:r>
          </a:p>
          <a:p>
            <a:pPr>
              <a:buFont typeface="Wingdings" pitchFamily="2" charset="2"/>
              <a:buNone/>
            </a:pPr>
            <a:r>
              <a:rPr lang="ru-RU" sz="1800" i="1" dirty="0" smtClean="0"/>
              <a:t>4.Опасайтесь подглядывания через плечо.</a:t>
            </a:r>
            <a:r>
              <a:rPr lang="ru-RU" sz="1800" dirty="0" smtClean="0"/>
              <a:t> </a:t>
            </a:r>
          </a:p>
          <a:p>
            <a:pPr>
              <a:buFont typeface="Wingdings" pitchFamily="2" charset="2"/>
              <a:buNone/>
            </a:pPr>
            <a:r>
              <a:rPr lang="ru-RU" sz="1800" i="1" dirty="0" smtClean="0"/>
              <a:t>5.Не вводите важные сведения на общедоступном компьютере.</a:t>
            </a:r>
            <a:r>
              <a:rPr lang="ru-RU" sz="1800" dirty="0" smtClean="0"/>
              <a:t> </a:t>
            </a:r>
          </a:p>
          <a:p>
            <a:endParaRPr lang="ru-RU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Программы-фильтры</a:t>
            </a:r>
          </a:p>
        </p:txBody>
      </p:sp>
      <p:sp>
        <p:nvSpPr>
          <p:cNvPr id="2560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smtClean="0"/>
              <a:t>Power Spy 2008 (</a:t>
            </a:r>
            <a:r>
              <a:rPr lang="en-US" b="1" smtClean="0">
                <a:hlinkClick r:id="rId2"/>
              </a:rPr>
              <a:t>http://www.securitylab.ru/software/301944.php</a:t>
            </a:r>
            <a:r>
              <a:rPr lang="en-US" b="1" smtClean="0"/>
              <a:t>)</a:t>
            </a:r>
            <a:endParaRPr lang="ru-RU" smtClean="0"/>
          </a:p>
          <a:p>
            <a:endParaRPr lang="ru-RU" smtClean="0"/>
          </a:p>
        </p:txBody>
      </p:sp>
      <p:pic>
        <p:nvPicPr>
          <p:cNvPr id="25604" name="Picture 2" descr="SNAG-00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88" y="2928938"/>
            <a:ext cx="4029075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5" name="TextBox 4"/>
          <p:cNvSpPr txBox="1">
            <a:spLocks noChangeArrowheads="1"/>
          </p:cNvSpPr>
          <p:nvPr/>
        </p:nvSpPr>
        <p:spPr bwMode="auto">
          <a:xfrm>
            <a:off x="5214938" y="2928938"/>
            <a:ext cx="3571875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Программу удобно использовать, чтобы узнать, чем заняты дети в отсутствие родителей.</a:t>
            </a:r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Программы-фильтры</a:t>
            </a:r>
          </a:p>
        </p:txBody>
      </p:sp>
      <p:sp>
        <p:nvSpPr>
          <p:cNvPr id="26627" name="Содержимое 2"/>
          <p:cNvSpPr>
            <a:spLocks noGrp="1"/>
          </p:cNvSpPr>
          <p:nvPr>
            <p:ph idx="1"/>
          </p:nvPr>
        </p:nvSpPr>
        <p:spPr>
          <a:xfrm>
            <a:off x="714375" y="1214438"/>
            <a:ext cx="8229600" cy="5105400"/>
          </a:xfrm>
        </p:spPr>
        <p:txBody>
          <a:bodyPr/>
          <a:lstStyle/>
          <a:p>
            <a:r>
              <a:rPr lang="en-US" b="1" smtClean="0"/>
              <a:t>iProtectYou Pro (</a:t>
            </a:r>
            <a:r>
              <a:rPr lang="en-US" b="1" smtClean="0">
                <a:hlinkClick r:id="rId2"/>
              </a:rPr>
              <a:t>http://soft.mail.ru/program_page.php?grp=5382</a:t>
            </a:r>
            <a:r>
              <a:rPr lang="en-US" b="1" smtClean="0"/>
              <a:t>)</a:t>
            </a:r>
            <a:endParaRPr lang="ru-RU" smtClean="0"/>
          </a:p>
          <a:p>
            <a:endParaRPr lang="ru-RU" smtClean="0"/>
          </a:p>
        </p:txBody>
      </p:sp>
      <p:pic>
        <p:nvPicPr>
          <p:cNvPr id="26628" name="Picture 2" descr="51021c813e17e48872b639aa8a055600">
            <a:hlinkClick r:id="rId3" tooltip="&quot;iProtectYou Pro &quot;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75" y="3143250"/>
            <a:ext cx="3578225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TextBox 7"/>
          <p:cNvSpPr txBox="1">
            <a:spLocks noChangeArrowheads="1"/>
          </p:cNvSpPr>
          <p:nvPr/>
        </p:nvSpPr>
        <p:spPr bwMode="auto">
          <a:xfrm>
            <a:off x="4714875" y="3000375"/>
            <a:ext cx="3929063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Программа-фильтр интернета,</a:t>
            </a:r>
          </a:p>
          <a:p>
            <a:r>
              <a:rPr lang="ru-RU"/>
              <a:t> позволяет родителям ограничивать</a:t>
            </a:r>
          </a:p>
          <a:p>
            <a:r>
              <a:rPr lang="ru-RU"/>
              <a:t> по разным параметрам сайты, </a:t>
            </a:r>
          </a:p>
          <a:p>
            <a:r>
              <a:rPr lang="ru-RU"/>
              <a:t>просматриваемые детьми. </a:t>
            </a:r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Программы-фильтры</a:t>
            </a:r>
          </a:p>
        </p:txBody>
      </p:sp>
      <p:sp>
        <p:nvSpPr>
          <p:cNvPr id="27651" name="Содержимое 2"/>
          <p:cNvSpPr>
            <a:spLocks noGrp="1"/>
          </p:cNvSpPr>
          <p:nvPr>
            <p:ph idx="1"/>
          </p:nvPr>
        </p:nvSpPr>
        <p:spPr>
          <a:xfrm>
            <a:off x="714375" y="1214438"/>
            <a:ext cx="8229600" cy="5105400"/>
          </a:xfrm>
        </p:spPr>
        <p:txBody>
          <a:bodyPr/>
          <a:lstStyle/>
          <a:p>
            <a:r>
              <a:rPr lang="en-US" b="1" smtClean="0"/>
              <a:t>KidsControl (</a:t>
            </a:r>
            <a:r>
              <a:rPr lang="en-US" b="1" smtClean="0">
                <a:hlinkClick r:id="rId2"/>
              </a:rPr>
              <a:t>http://soft.mail.ru/program_page.php?grp=47967</a:t>
            </a:r>
            <a:r>
              <a:rPr lang="en-US" b="1" smtClean="0"/>
              <a:t>)</a:t>
            </a:r>
            <a:endParaRPr lang="ru-RU" smtClean="0"/>
          </a:p>
          <a:p>
            <a:endParaRPr lang="ru-RU" smtClean="0"/>
          </a:p>
        </p:txBody>
      </p:sp>
      <p:pic>
        <p:nvPicPr>
          <p:cNvPr id="27652" name="Picture 2" descr="SNAG-00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3071813"/>
            <a:ext cx="5200650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3" name="TextBox 6"/>
          <p:cNvSpPr txBox="1">
            <a:spLocks noChangeArrowheads="1"/>
          </p:cNvSpPr>
          <p:nvPr/>
        </p:nvSpPr>
        <p:spPr bwMode="auto">
          <a:xfrm>
            <a:off x="5786438" y="3143250"/>
            <a:ext cx="2786062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Предназначение KidsControl – контроль времени, которое ребенок проводит в интернете.</a:t>
            </a:r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Программы-фильтры</a:t>
            </a:r>
          </a:p>
        </p:txBody>
      </p:sp>
      <p:sp>
        <p:nvSpPr>
          <p:cNvPr id="28675" name="Содержимое 2"/>
          <p:cNvSpPr>
            <a:spLocks noGrp="1"/>
          </p:cNvSpPr>
          <p:nvPr>
            <p:ph idx="1"/>
          </p:nvPr>
        </p:nvSpPr>
        <p:spPr>
          <a:xfrm>
            <a:off x="714375" y="1214438"/>
            <a:ext cx="8229600" cy="5105400"/>
          </a:xfrm>
        </p:spPr>
        <p:txBody>
          <a:bodyPr/>
          <a:lstStyle/>
          <a:p>
            <a:r>
              <a:rPr lang="en-US" b="1" smtClean="0"/>
              <a:t>CYBERsitter (</a:t>
            </a:r>
            <a:r>
              <a:rPr lang="en-US" b="1" smtClean="0">
                <a:hlinkClick r:id="rId2"/>
              </a:rPr>
              <a:t>http://www.securitylab.ru/software/240522.php</a:t>
            </a:r>
            <a:r>
              <a:rPr lang="en-US" b="1" smtClean="0"/>
              <a:t>)</a:t>
            </a:r>
            <a:endParaRPr lang="ru-RU" smtClean="0"/>
          </a:p>
          <a:p>
            <a:pPr>
              <a:buFont typeface="Wingdings" pitchFamily="2" charset="2"/>
              <a:buNone/>
            </a:pPr>
            <a:r>
              <a:rPr lang="en-US" b="1" smtClean="0"/>
              <a:t> </a:t>
            </a:r>
            <a:endParaRPr lang="ru-RU" smtClean="0"/>
          </a:p>
          <a:p>
            <a:endParaRPr lang="ru-RU" smtClean="0"/>
          </a:p>
        </p:txBody>
      </p:sp>
      <p:pic>
        <p:nvPicPr>
          <p:cNvPr id="28676" name="Picture 2" descr="SNAG-00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5" y="3214688"/>
            <a:ext cx="3567113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TextBox 7"/>
          <p:cNvSpPr txBox="1">
            <a:spLocks noChangeArrowheads="1"/>
          </p:cNvSpPr>
          <p:nvPr/>
        </p:nvSpPr>
        <p:spPr bwMode="auto">
          <a:xfrm>
            <a:off x="5214938" y="3214688"/>
            <a:ext cx="3071812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CYBERSitter дает взрослым возможность ограничивать доступ детей к нежелательным ресурсам в Internet.</a:t>
            </a:r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Программы-фильтры</a:t>
            </a:r>
          </a:p>
        </p:txBody>
      </p:sp>
      <p:sp>
        <p:nvSpPr>
          <p:cNvPr id="29699" name="Содержимое 2"/>
          <p:cNvSpPr>
            <a:spLocks noGrp="1"/>
          </p:cNvSpPr>
          <p:nvPr>
            <p:ph idx="1"/>
          </p:nvPr>
        </p:nvSpPr>
        <p:spPr>
          <a:xfrm>
            <a:off x="714375" y="1214438"/>
            <a:ext cx="8229600" cy="5105400"/>
          </a:xfrm>
        </p:spPr>
        <p:txBody>
          <a:bodyPr/>
          <a:lstStyle/>
          <a:p>
            <a:r>
              <a:rPr lang="ru-RU" b="1" smtClean="0"/>
              <a:t>КиберМама 1.0b</a:t>
            </a:r>
            <a:r>
              <a:rPr lang="ru-RU" smtClean="0"/>
              <a:t> (</a:t>
            </a:r>
            <a:r>
              <a:rPr lang="ru-RU" b="1" smtClean="0">
                <a:hlinkClick r:id="rId2"/>
              </a:rPr>
              <a:t>http://www.securitylab.ru/software/273998.php</a:t>
            </a:r>
            <a:r>
              <a:rPr lang="ru-RU" b="1" smtClean="0"/>
              <a:t>)</a:t>
            </a:r>
            <a:endParaRPr lang="ru-RU" smtClean="0"/>
          </a:p>
          <a:p>
            <a:pPr>
              <a:buFont typeface="Wingdings" pitchFamily="2" charset="2"/>
              <a:buNone/>
            </a:pPr>
            <a:r>
              <a:rPr lang="en-US" b="1" smtClean="0"/>
              <a:t> </a:t>
            </a:r>
            <a:endParaRPr lang="ru-RU" smtClean="0"/>
          </a:p>
          <a:p>
            <a:endParaRPr lang="ru-RU" smtClean="0"/>
          </a:p>
        </p:txBody>
      </p:sp>
      <p:pic>
        <p:nvPicPr>
          <p:cNvPr id="29700" name="Picture 2" descr="SNAG-00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3000375"/>
            <a:ext cx="4768850" cy="292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1" name="TextBox 6"/>
          <p:cNvSpPr txBox="1">
            <a:spLocks noChangeArrowheads="1"/>
          </p:cNvSpPr>
          <p:nvPr/>
        </p:nvSpPr>
        <p:spPr bwMode="auto">
          <a:xfrm>
            <a:off x="5214938" y="2357438"/>
            <a:ext cx="3429000" cy="477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/>
              <a:t>КиберМама проследит за временем работы, предупредит ребенка о том, что скоро ему нужно будет отдохнуть и приостановит работу компьютера, когда заданное вами время истечет.</a:t>
            </a:r>
          </a:p>
          <a:p>
            <a:r>
              <a:rPr lang="ru-RU" sz="1600"/>
              <a:t>КиберМама поддерживает следующие возможности: </a:t>
            </a:r>
          </a:p>
          <a:p>
            <a:r>
              <a:rPr lang="ru-RU" sz="1600"/>
              <a:t>Ограничение по суммарному времени работы </a:t>
            </a:r>
          </a:p>
          <a:p>
            <a:r>
              <a:rPr lang="ru-RU" sz="1600"/>
              <a:t>Поддержка перерывов в работе </a:t>
            </a:r>
          </a:p>
          <a:p>
            <a:r>
              <a:rPr lang="ru-RU" sz="1600"/>
              <a:t>Поддержка разрешенных интервалов работы </a:t>
            </a:r>
          </a:p>
          <a:p>
            <a:r>
              <a:rPr lang="ru-RU" sz="1600"/>
              <a:t>Возможность запрета интернета </a:t>
            </a:r>
          </a:p>
          <a:p>
            <a:r>
              <a:rPr lang="ru-RU" sz="1600"/>
              <a:t>Возможность запрета игр/программ </a:t>
            </a:r>
          </a:p>
          <a:p>
            <a:r>
              <a:rPr lang="en-US" sz="1600" b="1"/>
              <a:t> </a:t>
            </a:r>
            <a:endParaRPr lang="ru-RU" sz="1600"/>
          </a:p>
          <a:p>
            <a:endParaRPr lang="ru-RU"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2cdb2004167l">
  <a:themeElements>
    <a:clrScheme name="Тема Office 3">
      <a:dk1>
        <a:srgbClr val="132767"/>
      </a:dk1>
      <a:lt1>
        <a:srgbClr val="FFFFFF"/>
      </a:lt1>
      <a:dk2>
        <a:srgbClr val="184BB2"/>
      </a:dk2>
      <a:lt2>
        <a:srgbClr val="C0C0C0"/>
      </a:lt2>
      <a:accent1>
        <a:srgbClr val="22A2E2"/>
      </a:accent1>
      <a:accent2>
        <a:srgbClr val="81CFEB"/>
      </a:accent2>
      <a:accent3>
        <a:srgbClr val="FFFFFF"/>
      </a:accent3>
      <a:accent4>
        <a:srgbClr val="0E2057"/>
      </a:accent4>
      <a:accent5>
        <a:srgbClr val="ABCEEE"/>
      </a:accent5>
      <a:accent6>
        <a:srgbClr val="74BBD5"/>
      </a:accent6>
      <a:hlink>
        <a:srgbClr val="55ABA9"/>
      </a:hlink>
      <a:folHlink>
        <a:srgbClr val="DCCA42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E3558"/>
        </a:dk1>
        <a:lt1>
          <a:srgbClr val="FFFFFF"/>
        </a:lt1>
        <a:dk2>
          <a:srgbClr val="006666"/>
        </a:dk2>
        <a:lt2>
          <a:srgbClr val="969696"/>
        </a:lt2>
        <a:accent1>
          <a:srgbClr val="E3BE05"/>
        </a:accent1>
        <a:accent2>
          <a:srgbClr val="4BC77A"/>
        </a:accent2>
        <a:accent3>
          <a:srgbClr val="FFFFFF"/>
        </a:accent3>
        <a:accent4>
          <a:srgbClr val="0A2C4A"/>
        </a:accent4>
        <a:accent5>
          <a:srgbClr val="EFDBAA"/>
        </a:accent5>
        <a:accent6>
          <a:srgbClr val="43B46E"/>
        </a:accent6>
        <a:hlink>
          <a:srgbClr val="CC33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55238D"/>
        </a:dk1>
        <a:lt1>
          <a:srgbClr val="FFFFFF"/>
        </a:lt1>
        <a:dk2>
          <a:srgbClr val="754ECC"/>
        </a:dk2>
        <a:lt2>
          <a:srgbClr val="C0C0C0"/>
        </a:lt2>
        <a:accent1>
          <a:srgbClr val="869EEC"/>
        </a:accent1>
        <a:accent2>
          <a:srgbClr val="EFA441"/>
        </a:accent2>
        <a:accent3>
          <a:srgbClr val="FFFFFF"/>
        </a:accent3>
        <a:accent4>
          <a:srgbClr val="471C78"/>
        </a:accent4>
        <a:accent5>
          <a:srgbClr val="C3CCF4"/>
        </a:accent5>
        <a:accent6>
          <a:srgbClr val="D9943A"/>
        </a:accent6>
        <a:hlink>
          <a:srgbClr val="63C398"/>
        </a:hlink>
        <a:folHlink>
          <a:srgbClr val="AAC85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132767"/>
        </a:dk1>
        <a:lt1>
          <a:srgbClr val="FFFFFF"/>
        </a:lt1>
        <a:dk2>
          <a:srgbClr val="184BB2"/>
        </a:dk2>
        <a:lt2>
          <a:srgbClr val="C0C0C0"/>
        </a:lt2>
        <a:accent1>
          <a:srgbClr val="22A2E2"/>
        </a:accent1>
        <a:accent2>
          <a:srgbClr val="81CFEB"/>
        </a:accent2>
        <a:accent3>
          <a:srgbClr val="FFFFFF"/>
        </a:accent3>
        <a:accent4>
          <a:srgbClr val="0E2057"/>
        </a:accent4>
        <a:accent5>
          <a:srgbClr val="ABCEEE"/>
        </a:accent5>
        <a:accent6>
          <a:srgbClr val="74BBD5"/>
        </a:accent6>
        <a:hlink>
          <a:srgbClr val="55ABA9"/>
        </a:hlink>
        <a:folHlink>
          <a:srgbClr val="DCCA4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32cdb2004167l</Template>
  <TotalTime>1449</TotalTime>
  <Words>319</Words>
  <Application>Microsoft PowerPoint</Application>
  <PresentationFormat>Экран (4:3)</PresentationFormat>
  <Paragraphs>53</Paragraphs>
  <Slides>10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32cdb2004167l</vt:lpstr>
      <vt:lpstr>Image</vt:lpstr>
      <vt:lpstr>БЕЗОПАСНОСТЬ ДЕТЕЙ  В ИНТЕРНЕТЕ </vt:lpstr>
      <vt:lpstr>Опасности, с которыми дети могут столкнуться в Сети</vt:lpstr>
      <vt:lpstr>Слайд 3</vt:lpstr>
      <vt:lpstr>Пять советов по безопасности при работе на общедоступном компьютере </vt:lpstr>
      <vt:lpstr>Программы-фильтры</vt:lpstr>
      <vt:lpstr>Программы-фильтры</vt:lpstr>
      <vt:lpstr>Программы-фильтры</vt:lpstr>
      <vt:lpstr>Программы-фильтры</vt:lpstr>
      <vt:lpstr>Программы-фильтры</vt:lpstr>
      <vt:lpstr>Слайд 10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БЕЗОПАСНОСТЬ ДЕТЕЙ  В ИНТЕРНЕТЕ</dc:title>
  <dc:creator>Маша</dc:creator>
  <cp:lastModifiedBy>АБАК</cp:lastModifiedBy>
  <cp:revision>25</cp:revision>
  <dcterms:created xsi:type="dcterms:W3CDTF">2010-03-25T20:10:23Z</dcterms:created>
  <dcterms:modified xsi:type="dcterms:W3CDTF">2019-09-13T11:41:42Z</dcterms:modified>
</cp:coreProperties>
</file>